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320" r:id="rId3"/>
    <p:sldId id="312" r:id="rId4"/>
    <p:sldId id="376" r:id="rId5"/>
    <p:sldId id="377" r:id="rId6"/>
    <p:sldId id="378" r:id="rId7"/>
    <p:sldId id="374" r:id="rId8"/>
    <p:sldId id="375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93" autoAdjust="0"/>
  </p:normalViewPr>
  <p:slideViewPr>
    <p:cSldViewPr>
      <p:cViewPr varScale="1">
        <p:scale>
          <a:sx n="108" d="100"/>
          <a:sy n="108" d="100"/>
        </p:scale>
        <p:origin x="67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2D642-C075-4F03-8F80-2614E8371471}" type="datetimeFigureOut">
              <a:rPr lang="sv-SE" smtClean="0"/>
              <a:t>2022-05-16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1676-AA03-4BFB-8CEF-DC7D72477A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05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927E-047B-482A-B097-0527E59820BC}" type="datetimeFigureOut">
              <a:rPr lang="sv-SE" smtClean="0"/>
              <a:pPr/>
              <a:t>2022-05-16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7B49-077B-4F6F-8DE6-5B206390A43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0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Undermarksbyggande</a:t>
            </a:r>
            <a:r>
              <a:rPr lang="sv-SE" dirty="0"/>
              <a:t> kräver relevanta och tillförlitliga undersökningar och bedömningar av bergförhållanden. </a:t>
            </a:r>
          </a:p>
          <a:p>
            <a:r>
              <a:rPr lang="sv-SE" dirty="0"/>
              <a:t>En del i detta är de initiala bergspänningarna.</a:t>
            </a:r>
          </a:p>
          <a:p>
            <a:r>
              <a:rPr lang="sv-SE" dirty="0"/>
              <a:t>Tidigare sammanställningar…</a:t>
            </a:r>
          </a:p>
          <a:p>
            <a:r>
              <a:rPr lang="sv-SE" dirty="0"/>
              <a:t>Ingen av sammanställningarna är publikt tillgängliga utan har gjorts för specifika projekt. </a:t>
            </a:r>
          </a:p>
          <a:p>
            <a:r>
              <a:rPr lang="sv-SE" dirty="0"/>
              <a:t>Det finns exempel på när dessa studier har använts okritiskt och för ett annat tillämpningsområde än vad som ursprungligen avsetts.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4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1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1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0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Nivå meter över havet bör anges vid mätningar för att kunna säga något om påverkan från lokal topografi.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4016-1A5E-4E40-8596-8D7A600081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0474-3B78-4B9B-93B7-15A398287960}" type="datetimeFigureOut">
              <a:rPr lang="sv-SE" smtClean="0"/>
              <a:pPr/>
              <a:t>2022-05-16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F16A-AF7A-4352-B63A-F62FBB789F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FA20BB4-E18F-4D12-BDED-CB005751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3641155"/>
            <a:ext cx="1901537" cy="29422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50629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70C0"/>
                </a:solidFill>
              </a:rPr>
              <a:t>Utvärdering och tolkning av initiala bergspänningar för Stockholm och Göteborg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Evaluation and interpretation of initial rock stresses for Stockholm and Gothenburg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068960"/>
            <a:ext cx="10972800" cy="269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Catrin Edelbro, Fredrik Perman, Bruno Figueiredo och </a:t>
            </a:r>
            <a:br>
              <a:rPr lang="sv-SE" dirty="0"/>
            </a:br>
            <a:r>
              <a:rPr lang="sv-SE" dirty="0"/>
              <a:t>Jonny Sjöberg, Itasca Consultants AB (2022)</a:t>
            </a:r>
          </a:p>
          <a:p>
            <a:endParaRPr lang="en-GB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  <p:pic>
        <p:nvPicPr>
          <p:cNvPr id="5" name="Bildobjekt 4"/>
          <p:cNvPicPr/>
          <p:nvPr/>
        </p:nvPicPr>
        <p:blipFill rotWithShape="1">
          <a:blip r:embed="rId3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2045804" y="2492896"/>
            <a:ext cx="8229600" cy="332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7409EB-5949-4E40-AC8A-B9FF41D73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62" y="5766410"/>
            <a:ext cx="2142638" cy="10922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9F1D83-337C-4808-ADC4-7BDF3F1A5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57" y="4412530"/>
            <a:ext cx="2977546" cy="19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709BF50-4DAB-4D60-8C3C-C03BEDC2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314">
            <a:off x="8321529" y="2056666"/>
            <a:ext cx="1574575" cy="210440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CB0533D-6DF0-4EC0-9FAE-239DDEFB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5403">
            <a:off x="6724165" y="2137683"/>
            <a:ext cx="1342985" cy="1908765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23EFCF-4510-496C-9882-FE70AFF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1392"/>
            <a:ext cx="10058400" cy="4944924"/>
          </a:xfrm>
        </p:spPr>
        <p:txBody>
          <a:bodyPr>
            <a:normAutofit/>
          </a:bodyPr>
          <a:lstStyle/>
          <a:p>
            <a:r>
              <a:rPr lang="sv-SE" sz="2400" dirty="0"/>
              <a:t>Tidigare sammanställningar och studier av bergspänningsmätningar finns för både Stockholms- och Göteborgsområdet. </a:t>
            </a:r>
          </a:p>
          <a:p>
            <a:r>
              <a:rPr lang="sv-SE" sz="2400" dirty="0"/>
              <a:t>Specifikt underlag för Citybanan och Västlänken. 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Ytterligare mätningar utförts sedan 2007 (Stockholm) och 2014 (Göteborg). </a:t>
            </a:r>
          </a:p>
          <a:p>
            <a:r>
              <a:rPr lang="sv-SE" sz="2400" dirty="0"/>
              <a:t>Nya metoder för statistisk tolkning och utvärdering av bergspänningar har också utvecklats (</a:t>
            </a:r>
            <a:r>
              <a:rPr lang="sv-SE" sz="2400" dirty="0" err="1"/>
              <a:t>Javaid</a:t>
            </a:r>
            <a:r>
              <a:rPr lang="sv-SE" sz="2400" dirty="0"/>
              <a:t> &amp; Harrison, 2021; Gao &amp; Harrison, 2018a, 2018b). </a:t>
            </a:r>
          </a:p>
          <a:p>
            <a:r>
              <a:rPr lang="sv-SE" sz="2400" dirty="0"/>
              <a:t>Nya exempel på rankning av mätdata (från arbeten för SKB och </a:t>
            </a:r>
            <a:r>
              <a:rPr lang="sv-SE" sz="2400" dirty="0" err="1"/>
              <a:t>Posiva</a:t>
            </a:r>
            <a:r>
              <a:rPr lang="sv-SE" sz="2400" dirty="0"/>
              <a:t>).</a:t>
            </a:r>
          </a:p>
          <a:p>
            <a:endParaRPr lang="sv-SE" sz="24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2BFF0F1-B25F-4B49-BB92-EEA7434D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7247">
            <a:off x="10289077" y="1776131"/>
            <a:ext cx="745738" cy="106193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BA9BAC-1866-4BC2-A23C-D04A216C9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2561">
            <a:off x="10969429" y="1778073"/>
            <a:ext cx="758464" cy="1058045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FB3F178-F563-45F4-B500-284CCE7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3C11B4-FF27-499B-A86A-1BEB876D7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8042DB-E763-46A0-9B6E-907856CD04B0}"/>
              </a:ext>
            </a:extLst>
          </p:cNvPr>
          <p:cNvPicPr/>
          <p:nvPr/>
        </p:nvPicPr>
        <p:blipFill rotWithShape="1">
          <a:blip r:embed="rId8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5C80920-9505-41AD-AE1A-250AF8B7DB05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316880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23EFCF-4510-496C-9882-FE70AFF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Uppdaterat tidigare sammanställningar av bergspänningsdata med </a:t>
            </a:r>
            <a:r>
              <a:rPr lang="sv-SE"/>
              <a:t>tillkommande spänningsmätningar, omfattande 24 mätplatser för </a:t>
            </a:r>
            <a:br>
              <a:rPr lang="sv-SE"/>
            </a:br>
            <a:r>
              <a:rPr lang="sv-SE"/>
              <a:t>Stockholm och 7 mätplatser för Göteborg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Rankning av mätdata har utförts för att bedöma tillförlitlighet </a:t>
            </a:r>
            <a:r>
              <a:rPr lang="sv-SE"/>
              <a:t>för mätdata. Baserat på detta har också dokumentation </a:t>
            </a:r>
            <a:r>
              <a:rPr lang="sv-SE" dirty="0"/>
              <a:t>för </a:t>
            </a:r>
            <a:r>
              <a:rPr lang="sv-SE"/>
              <a:t>framtida mätningar tagits fram</a:t>
            </a:r>
            <a:endParaRPr lang="sv-SE" dirty="0"/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FE87AA-4098-4451-8CC4-A7EA9AC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3068960"/>
            <a:ext cx="4690568" cy="18658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FB3F178-F563-45F4-B500-284CCE7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Utförda aktiviteter och resultat (I)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2541B2-EB91-4D8A-AB41-92E16A2B8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8D6F696-487F-4862-A85E-5EDA27225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403" y="2492896"/>
            <a:ext cx="4964797" cy="16540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E924052-71CD-4004-BAF9-9601AA2731D6}"/>
              </a:ext>
            </a:extLst>
          </p:cNvPr>
          <p:cNvPicPr/>
          <p:nvPr/>
        </p:nvPicPr>
        <p:blipFill rotWithShape="1">
          <a:blip r:embed="rId6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51728E9-23EF-4ECC-923E-2B3C66346AB8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207228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23EFCF-4510-496C-9882-FE70AFF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857404"/>
          </a:xfrm>
        </p:spPr>
        <p:txBody>
          <a:bodyPr>
            <a:normAutofit/>
          </a:bodyPr>
          <a:lstStyle/>
          <a:p>
            <a:r>
              <a:rPr lang="sv-SE" sz="2800" dirty="0"/>
              <a:t>Mätdata har grupperats för att kunna analyseras med mer stringent statistisk analys benämnd </a:t>
            </a:r>
            <a:r>
              <a:rPr lang="sv-SE" sz="2800" dirty="0" err="1"/>
              <a:t>tensormetoden</a:t>
            </a:r>
            <a:r>
              <a:rPr lang="sv-SE" sz="2800" dirty="0"/>
              <a:t>. </a:t>
            </a:r>
          </a:p>
          <a:p>
            <a:r>
              <a:rPr lang="sv-SE" sz="2800" dirty="0"/>
              <a:t>Analyserad spänningsdata har redovisats med </a:t>
            </a:r>
            <a:br>
              <a:rPr lang="sv-SE" sz="2800" dirty="0"/>
            </a:br>
            <a:r>
              <a:rPr lang="sv-SE" sz="2800" dirty="0"/>
              <a:t>(i) 90% konfidensintervall </a:t>
            </a:r>
            <a:r>
              <a:rPr lang="sv-SE" sz="2800"/>
              <a:t>för huvudspänning </a:t>
            </a:r>
            <a:br>
              <a:rPr lang="sv-SE" sz="2800" dirty="0"/>
            </a:br>
            <a:r>
              <a:rPr lang="sv-SE" sz="2800" dirty="0"/>
              <a:t>(ii) Bäring (riktning i horisontalplanet) för </a:t>
            </a:r>
            <a:r>
              <a:rPr lang="sv-SE" sz="2800"/>
              <a:t>största huvudspänningen </a:t>
            </a:r>
            <a:br>
              <a:rPr lang="sv-SE" sz="2800" dirty="0"/>
            </a:br>
            <a:r>
              <a:rPr lang="sv-SE" sz="2800" dirty="0"/>
              <a:t>(iii) Spridning i orientering </a:t>
            </a:r>
            <a:r>
              <a:rPr lang="sv-SE" sz="2800"/>
              <a:t>av huvudspänningar</a:t>
            </a:r>
            <a:br>
              <a:rPr lang="sv-SE" sz="2800" dirty="0"/>
            </a:br>
            <a:r>
              <a:rPr lang="sv-SE" sz="2800" dirty="0"/>
              <a:t>(iv) Effektiv varians</a:t>
            </a:r>
          </a:p>
          <a:p>
            <a:endParaRPr lang="sv-SE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B3F178-F563-45F4-B500-284CCE7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Utförda aktiviteter och resultat (II)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2541B2-EB91-4D8A-AB41-92E16A2B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4702AB8-FD45-480E-B3AC-92D90BB0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901" y="1778296"/>
            <a:ext cx="2231329" cy="134123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9859666-BB02-4EF0-9F10-A4DAB5101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250" y="3618772"/>
            <a:ext cx="2164268" cy="12985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0AC1270-D09F-46A8-BB32-11A0E4DD3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32" y="4207277"/>
            <a:ext cx="3688400" cy="13717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F789CC-80C3-4FA4-ADD2-9CE6C7638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000" y="4516583"/>
            <a:ext cx="2341067" cy="135342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7FCBB7D-812A-48E1-AC0B-FB07ACB2C580}"/>
              </a:ext>
            </a:extLst>
          </p:cNvPr>
          <p:cNvPicPr/>
          <p:nvPr/>
        </p:nvPicPr>
        <p:blipFill rotWithShape="1">
          <a:blip r:embed="rId8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72BE12-B90C-447E-ACF6-FEC5AD788A12}"/>
              </a:ext>
            </a:extLst>
          </p:cNvPr>
          <p:cNvSpPr/>
          <p:nvPr/>
        </p:nvSpPr>
        <p:spPr>
          <a:xfrm>
            <a:off x="1358241" y="6478722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404755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23EFCF-4510-496C-9882-FE70AFFD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Spänningssamband med djup har tagits fram för grupperad mätdata</a:t>
            </a:r>
          </a:p>
          <a:p>
            <a:r>
              <a:rPr lang="sv-SE" sz="2800" dirty="0"/>
              <a:t>Exempel visar framtaget samband för centrala Stockholm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B3F178-F563-45F4-B500-284CCE7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Utförda aktiviteter och resultat (III)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2541B2-EB91-4D8A-AB41-92E16A2B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C3D04C3-9670-4C79-84E4-C8ADED40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424" y="2780928"/>
            <a:ext cx="2443195" cy="259228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5AF1835-1678-421F-A969-05F13FB79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17" y="2972409"/>
            <a:ext cx="6877754" cy="30251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86108DA-D6C5-4814-9F6C-03F77F1AF16F}"/>
              </a:ext>
            </a:extLst>
          </p:cNvPr>
          <p:cNvPicPr/>
          <p:nvPr/>
        </p:nvPicPr>
        <p:blipFill rotWithShape="1">
          <a:blip r:embed="rId6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0B726D6-487B-48FE-87E0-6F1F3B1E110F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384216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23EFCF-4510-496C-9882-FE70AFFD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Spänningsdomäner har tagits fram för centrala Stockholm respektive Göteborg</a:t>
            </a:r>
          </a:p>
          <a:p>
            <a:r>
              <a:rPr lang="sv-SE" sz="2800" dirty="0"/>
              <a:t>Exempel </a:t>
            </a:r>
            <a:r>
              <a:rPr lang="sv-SE" sz="2800"/>
              <a:t>visar resultat för spänningsdomän </a:t>
            </a:r>
            <a:r>
              <a:rPr lang="sv-SE" sz="2800" dirty="0"/>
              <a:t>centrala Stockholm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FB3F178-F563-45F4-B500-284CCE76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Utförda aktiviteter och resultat (IV)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2541B2-EB91-4D8A-AB41-92E16A2B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3689007-0163-4090-8142-2F8B99159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968" y="3088209"/>
            <a:ext cx="2677631" cy="3211348"/>
          </a:xfrm>
          <a:prstGeom prst="rect">
            <a:avLst/>
          </a:prstGeom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DD8E951-4892-4D04-B121-A421D1BA1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0812"/>
              </p:ext>
            </p:extLst>
          </p:nvPr>
        </p:nvGraphicFramePr>
        <p:xfrm>
          <a:off x="4439816" y="3133186"/>
          <a:ext cx="5393690" cy="729996"/>
        </p:xfrm>
        <a:graphic>
          <a:graphicData uri="http://schemas.openxmlformats.org/drawingml/2006/table">
            <a:tbl>
              <a:tblPr firstRow="1" firstCol="1" bandRow="1"/>
              <a:tblGrid>
                <a:gridCol w="1652954">
                  <a:extLst>
                    <a:ext uri="{9D8B030D-6E8A-4147-A177-3AD203B41FA5}">
                      <a16:colId xmlns:a16="http://schemas.microsoft.com/office/drawing/2014/main" val="3004807016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772626757"/>
                    </a:ext>
                  </a:extLst>
                </a:gridCol>
                <a:gridCol w="1081796">
                  <a:extLst>
                    <a:ext uri="{9D8B030D-6E8A-4147-A177-3AD203B41FA5}">
                      <a16:colId xmlns:a16="http://schemas.microsoft.com/office/drawing/2014/main" val="2129459951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1323760071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1562147497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sv-SE" sz="12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[MPa]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sv-SE" sz="12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[MPa]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sv-SE" sz="12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sv-SE" sz="12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[˚]*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45491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+ 0.063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+ 0.025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8653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Typvärde (medelvärde)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 + 0.080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 + 0.035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ρg 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24383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+ 0.105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 + 0.042 </a:t>
                      </a:r>
                      <a:r>
                        <a:rPr lang="sv-SE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 </a:t>
                      </a:r>
                      <a:r>
                        <a:rPr lang="sv-SE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436113"/>
                  </a:ext>
                </a:extLst>
              </a:tr>
            </a:tbl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501B69-37DE-45F0-9A91-084048E15467}"/>
              </a:ext>
            </a:extLst>
          </p:cNvPr>
          <p:cNvPicPr/>
          <p:nvPr/>
        </p:nvPicPr>
        <p:blipFill rotWithShape="1">
          <a:blip r:embed="rId5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B621FCF-5593-435B-8AD1-4D932F4198E5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41002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70760C-D06D-4EAF-9F15-10E2C19F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1391"/>
            <a:ext cx="10058400" cy="5187281"/>
          </a:xfrm>
        </p:spPr>
        <p:txBody>
          <a:bodyPr>
            <a:noAutofit/>
          </a:bodyPr>
          <a:lstStyle/>
          <a:p>
            <a:r>
              <a:rPr lang="sv-SE" sz="2400" dirty="0"/>
              <a:t>Effektiv varians är en lämplig parameter för att visa spridning av mätdata </a:t>
            </a:r>
            <a:r>
              <a:rPr lang="sv-SE" sz="2000" dirty="0"/>
              <a:t>(stor spridning Stockholm, liten spridning i Göteborg)</a:t>
            </a:r>
            <a:r>
              <a:rPr lang="sv-SE" sz="2400" dirty="0"/>
              <a:t>. Användbar vid jämförelse mellan mätplatser.</a:t>
            </a:r>
          </a:p>
          <a:p>
            <a:r>
              <a:rPr lang="sv-SE" sz="2400" dirty="0"/>
              <a:t>Riktning på största huvudspänningen för</a:t>
            </a:r>
          </a:p>
          <a:p>
            <a:pPr lvl="1"/>
            <a:r>
              <a:rPr lang="sv-SE" sz="2000" dirty="0"/>
              <a:t>Stockholmsområdet är ca. 130–150°. </a:t>
            </a:r>
          </a:p>
          <a:p>
            <a:pPr lvl="1"/>
            <a:r>
              <a:rPr lang="sv-SE" sz="2000" dirty="0"/>
              <a:t>Göteborgsområdet är ca. 80–115°.</a:t>
            </a:r>
          </a:p>
          <a:p>
            <a:r>
              <a:rPr lang="sv-SE" sz="2400" dirty="0"/>
              <a:t>Det framtagna spänningssambandet ska tolkas varje komponent för sig, där varje komponent kan vara mellan min och max, men inte är direkt kopplade till de andra komponenterna (gäller även riktning). </a:t>
            </a:r>
          </a:p>
          <a:p>
            <a:pPr lvl="1"/>
            <a:r>
              <a:rPr lang="sv-SE" sz="2000" dirty="0"/>
              <a:t>Minsta horisontalspänning kan inte vara högre än största horisontalspänning</a:t>
            </a:r>
          </a:p>
          <a:p>
            <a:pPr lvl="1"/>
            <a:r>
              <a:rPr lang="sv-SE" sz="2000" dirty="0"/>
              <a:t>Minsta horisontalspänning kan aldrig vara lägre än </a:t>
            </a:r>
            <a:r>
              <a:rPr lang="sv-SE" sz="2000" dirty="0" err="1"/>
              <a:t>gravitativt</a:t>
            </a:r>
            <a:r>
              <a:rPr lang="sv-SE" sz="2000" dirty="0"/>
              <a:t> spänningsfält </a:t>
            </a:r>
            <a:br>
              <a:rPr lang="sv-SE" sz="2000" dirty="0"/>
            </a:br>
            <a:r>
              <a:rPr lang="sv-SE" sz="2000" dirty="0"/>
              <a:t>(</a:t>
            </a:r>
            <a:r>
              <a:rPr lang="sv-SE" sz="2000" dirty="0" err="1">
                <a:latin typeface="Symbol" panose="05050102010706020507" pitchFamily="18" charset="2"/>
              </a:rPr>
              <a:t>s</a:t>
            </a:r>
            <a:r>
              <a:rPr lang="sv-SE" sz="2000" baseline="-25000" dirty="0" err="1"/>
              <a:t>v</a:t>
            </a:r>
            <a:r>
              <a:rPr lang="sv-SE" sz="2000" dirty="0" err="1"/>
              <a:t>·</a:t>
            </a:r>
            <a:r>
              <a:rPr lang="sv-SE" sz="2000" dirty="0" err="1">
                <a:latin typeface="Symbol" panose="05050102010706020507" pitchFamily="18" charset="2"/>
              </a:rPr>
              <a:t>n</a:t>
            </a:r>
            <a:r>
              <a:rPr lang="sv-SE" sz="2000" dirty="0"/>
              <a:t>/(1-</a:t>
            </a:r>
            <a:r>
              <a:rPr lang="sv-SE" sz="2000" dirty="0">
                <a:latin typeface="Symbol" panose="05050102010706020507" pitchFamily="18" charset="2"/>
              </a:rPr>
              <a:t>n</a:t>
            </a:r>
            <a:r>
              <a:rPr lang="sv-SE" sz="2000" dirty="0"/>
              <a:t>))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C899DA-2210-4C8A-A094-477A4B6A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och rekommendationer (I)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E26F1F-0200-4CFF-A8F8-A8092B66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B111F05-8A44-4941-BA68-23C1BD991569}"/>
              </a:ext>
            </a:extLst>
          </p:cNvPr>
          <p:cNvPicPr/>
          <p:nvPr/>
        </p:nvPicPr>
        <p:blipFill rotWithShape="1">
          <a:blip r:embed="rId3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620597C-D042-4785-ACB3-5A1E51A53B0A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41549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70760C-D06D-4EAF-9F15-10E2C19F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71391"/>
            <a:ext cx="10058400" cy="5091701"/>
          </a:xfrm>
        </p:spPr>
        <p:txBody>
          <a:bodyPr>
            <a:noAutofit/>
          </a:bodyPr>
          <a:lstStyle/>
          <a:p>
            <a:r>
              <a:rPr lang="sv-SE" sz="2000" dirty="0"/>
              <a:t>Mätning av bergspänningar rekommenderas som utgångspunkt vid dimensionering av </a:t>
            </a:r>
            <a:r>
              <a:rPr lang="sv-SE" sz="2000" dirty="0" err="1"/>
              <a:t>undermarkskonstruktioner</a:t>
            </a:r>
            <a:r>
              <a:rPr lang="sv-SE" sz="2000" dirty="0"/>
              <a:t> i berg. </a:t>
            </a:r>
          </a:p>
          <a:p>
            <a:pPr>
              <a:spcAft>
                <a:spcPts val="300"/>
              </a:spcAft>
            </a:pPr>
            <a:r>
              <a:rPr lang="sv-SE" sz="2000" dirty="0"/>
              <a:t>I tidigt skede, och innan mätning utförs, bör en känslighetsstudie genomföras. Hänsyn bör tas till följande:   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Tidigare utförda mätningar som är nära den framtida konstruktionen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I centrala Stockholm kan framtaget spänningssamband för Grupp I användas 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I Göteborg kan framtaget spänningssamband för Grupp B* användas</a:t>
            </a:r>
          </a:p>
          <a:p>
            <a:r>
              <a:rPr lang="sv-SE" sz="2000" dirty="0"/>
              <a:t>Mätning ska alltid utföras för bergkonstruktioner med bedömd hög risk och allvarlig konsekvens!</a:t>
            </a:r>
          </a:p>
          <a:p>
            <a:pPr>
              <a:spcAft>
                <a:spcPts val="300"/>
              </a:spcAft>
            </a:pPr>
            <a:r>
              <a:rPr lang="sv-SE" sz="2000" dirty="0"/>
              <a:t>Om det inte är praktiskt möjligt att utföra mätningar (med befintliga metoder, alternativt p.g.a. yttre restriktioner), kan befintlig sammanställd data användas. I dessa fall måste bland annat följande beaktas vid val av spänningssamband: 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Lokal topografi och jorddjup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Svaghetszoner, storskaliga strukturer </a:t>
            </a:r>
          </a:p>
          <a:p>
            <a:pPr lvl="1">
              <a:spcAft>
                <a:spcPts val="300"/>
              </a:spcAft>
            </a:pPr>
            <a:r>
              <a:rPr lang="sv-SE" sz="1800" dirty="0"/>
              <a:t>Skillnader i bergmassans hållfasthet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C899DA-2210-4C8A-A094-477A4B6A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 och rekommendationer i rapport (II)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E8783C-A1F5-4DC0-8A08-39D2D1B2A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5766721"/>
            <a:ext cx="2145978" cy="10912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3FA9E09-D498-4FE8-B711-C8A4890D2A9F}"/>
              </a:ext>
            </a:extLst>
          </p:cNvPr>
          <p:cNvPicPr/>
          <p:nvPr/>
        </p:nvPicPr>
        <p:blipFill rotWithShape="1">
          <a:blip r:embed="rId4" cstate="print"/>
          <a:srcRect b="11637"/>
          <a:stretch/>
        </p:blipFill>
        <p:spPr bwMode="auto">
          <a:xfrm>
            <a:off x="335360" y="6118660"/>
            <a:ext cx="1043608" cy="7393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69E66B7-447E-4553-BC7A-EBAEAED1E14F}"/>
              </a:ext>
            </a:extLst>
          </p:cNvPr>
          <p:cNvSpPr/>
          <p:nvPr/>
        </p:nvSpPr>
        <p:spPr>
          <a:xfrm>
            <a:off x="1417673" y="6440411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BeFo Rapport 231, 2022</a:t>
            </a:r>
          </a:p>
        </p:txBody>
      </p:sp>
    </p:spTree>
    <p:extLst>
      <p:ext uri="{BB962C8B-B14F-4D97-AF65-F5344CB8AC3E}">
        <p14:creationId xmlns:p14="http://schemas.microsoft.com/office/powerpoint/2010/main" val="191707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703</Words>
  <Application>Microsoft Office PowerPoint</Application>
  <PresentationFormat>Bredbild</PresentationFormat>
  <Paragraphs>87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Office-tema</vt:lpstr>
      <vt:lpstr>Utvärdering och tolkning av initiala bergspänningar för Stockholm och Göteborg Evaluation and interpretation of initial rock stresses for Stockholm and Gothenburg</vt:lpstr>
      <vt:lpstr>Inledning</vt:lpstr>
      <vt:lpstr>Utförda aktiviteter och resultat (I)</vt:lpstr>
      <vt:lpstr>Utförda aktiviteter och resultat (II)</vt:lpstr>
      <vt:lpstr>Utförda aktiviteter och resultat (III)</vt:lpstr>
      <vt:lpstr>Utförda aktiviteter och resultat (IV)</vt:lpstr>
      <vt:lpstr>Slutsatser och rekommendationer (I)</vt:lpstr>
      <vt:lpstr>Slutsatser och rekommendationer i rapport (II)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 Tengborg</dc:creator>
  <cp:lastModifiedBy>Eva Friedman</cp:lastModifiedBy>
  <cp:revision>162</cp:revision>
  <cp:lastPrinted>2012-04-17T06:30:57Z</cp:lastPrinted>
  <dcterms:created xsi:type="dcterms:W3CDTF">2009-04-23T09:51:14Z</dcterms:created>
  <dcterms:modified xsi:type="dcterms:W3CDTF">2022-05-16T08:17:33Z</dcterms:modified>
</cp:coreProperties>
</file>